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68" r:id="rId14"/>
    <p:sldId id="438" r:id="rId15"/>
    <p:sldId id="447" r:id="rId16"/>
    <p:sldId id="44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/>
              <a:t>Klõpsake juhteksemplari alapealkirja laadi redigeerimiseks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panoraam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ite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t-EE"/>
              <a:t>Klõpsake juhteksemplari tekstilaadide redigeerimiseks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õhi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A8762F-35C5-45EF-E6D2-C5297B03CCF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762" y="1103887"/>
            <a:ext cx="5809729" cy="51679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 err="1"/>
              <a:t>Pealkiri</a:t>
            </a:r>
            <a:endParaRPr lang="en-EE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280E253-6A65-8C56-B9E3-DAEA78CEA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762" y="1689100"/>
            <a:ext cx="5809729" cy="45510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EE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9D209172-84FD-2493-4D61-1C04B8EA00C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685006" y="1103887"/>
            <a:ext cx="5506994" cy="5136275"/>
          </a:xfrm>
          <a:prstGeom prst="rect">
            <a:avLst/>
          </a:prstGeom>
          <a:solidFill>
            <a:schemeClr val="tx1"/>
          </a:solidFill>
        </p:spPr>
        <p:txBody>
          <a:bodyPr/>
          <a:lstStyle>
            <a:lvl1pPr marL="0" indent="0">
              <a:buNone/>
              <a:defRPr sz="1200" b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Image Placeholder</a:t>
            </a:r>
            <a:endParaRPr lang="en-ID" dirty="0"/>
          </a:p>
        </p:txBody>
      </p:sp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5F962A7E-BF88-A8C7-EDED-FA4722F76B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10422466" y="6356350"/>
            <a:ext cx="931333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latin typeface="Roboto Light" panose="02000000000000000000" pitchFamily="2" charset="0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fld id="{19755129-49AE-4A41-9597-34695D8D41C6}" type="slidenum">
              <a:rPr lang="en-EE" smtClean="0"/>
              <a:pPr/>
              <a:t>‹#›</a:t>
            </a:fld>
            <a:endParaRPr lang="en-EE" dirty="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3C5F65C-F230-7A89-4154-5DF4357D5519}"/>
              </a:ext>
            </a:extLst>
          </p:cNvPr>
          <p:cNvCxnSpPr>
            <a:cxnSpLocks/>
          </p:cNvCxnSpPr>
          <p:nvPr userDrawn="1"/>
        </p:nvCxnSpPr>
        <p:spPr>
          <a:xfrm>
            <a:off x="766763" y="6533258"/>
            <a:ext cx="9520237" cy="0"/>
          </a:xfrm>
          <a:prstGeom prst="line">
            <a:avLst/>
          </a:prstGeom>
          <a:ln w="12700" cap="flat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60651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/>
              <a:t>Klõpsake juhteksemplari tekstilaadide redigeerimiseks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Klõpsake juhteksemplari pealkirja laadi redigeerimiseks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t-EE"/>
              <a:t>Klõpsake juhteksemplari tekstilaadide redigeerimiseks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  <p:sldLayoutId id="2147483669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F6533AD-B366-5D6A-73D5-245C1A0594B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t-EE" dirty="0"/>
              <a:t>Mullaseire ja vastupidavuse direktiiv</a:t>
            </a:r>
          </a:p>
        </p:txBody>
      </p:sp>
      <p:sp>
        <p:nvSpPr>
          <p:cNvPr id="3" name="Alapealkiri 2">
            <a:extLst>
              <a:ext uri="{FF2B5EF4-FFF2-40B4-BE49-F238E27FC236}">
                <a16:creationId xmlns:a16="http://schemas.microsoft.com/office/drawing/2014/main" id="{65865A75-48BA-56D8-A4FA-BE173B0817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26" y="4874105"/>
            <a:ext cx="7197726" cy="1405467"/>
          </a:xfrm>
        </p:spPr>
        <p:txBody>
          <a:bodyPr/>
          <a:lstStyle/>
          <a:p>
            <a:r>
              <a:rPr lang="et-EE" dirty="0"/>
              <a:t>Aire </a:t>
            </a:r>
            <a:r>
              <a:rPr lang="et-EE" dirty="0" err="1"/>
              <a:t>rihe</a:t>
            </a:r>
            <a:endParaRPr lang="et-EE" dirty="0"/>
          </a:p>
          <a:p>
            <a:r>
              <a:rPr lang="et-EE" dirty="0"/>
              <a:t>Kestliku maa- ja mullakasutuse valdkonnajuht</a:t>
            </a:r>
          </a:p>
          <a:p>
            <a:r>
              <a:rPr lang="et-EE" dirty="0"/>
              <a:t>kliimaministeerium</a:t>
            </a:r>
          </a:p>
        </p:txBody>
      </p:sp>
    </p:spTree>
    <p:extLst>
      <p:ext uri="{BB962C8B-B14F-4D97-AF65-F5344CB8AC3E}">
        <p14:creationId xmlns:p14="http://schemas.microsoft.com/office/powerpoint/2010/main" val="1625558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CCFD8356-C751-6AD7-1E41-2F1BD01E5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Rakendamise ajakava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C69ED47-0D4D-1C9A-38FC-58EF8CFF006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1683556"/>
            <a:ext cx="7471917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16.12.2025: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Direktiivi jõustumine.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2026–2027: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Õigusakti eelnõu väljatöötamine ja avalik arutelu.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2027–2028: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Seaduse muudatuste vastuvõtmine ja ülevõtmise tähtaeg.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2028 sügis: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Praktiline seireprogrammi käivitamine.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2030: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Esimene koondülevaade Eesti muldade seisundist.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260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C18A398-B742-5245-74D7-931298583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14300"/>
            <a:ext cx="10131425" cy="574964"/>
          </a:xfrm>
        </p:spPr>
        <p:txBody>
          <a:bodyPr>
            <a:normAutofit fontScale="90000"/>
          </a:bodyPr>
          <a:lstStyle/>
          <a:p>
            <a:r>
              <a:rPr lang="et-EE" dirty="0"/>
              <a:t>Kaasatud osapooled hetkel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00DCFC4-B70C-A045-95CB-EECC190A9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1" y="689265"/>
            <a:ext cx="10131425" cy="6054436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Kliimaministeerium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Regionaal- ja põllumajandusministeerium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Majandus- ja Kommunikatsiooniministeerium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Haridus- ja teadusministeerium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Keskkonnaagentuur (TA MAAMULD juht ja seire vastutaja)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Maaelu Teadmuskeskus (teadus ja seire elluviimine, mulla koostöökeskus)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Maa- ja ruumiamet (riigiarhitekt ja ruumipoliitika rakendamine)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PRIA (toetused ja digitaalne valdkond)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Keskkonnaamet (kahjustused, </a:t>
            </a:r>
            <a:r>
              <a:rPr lang="et-EE" dirty="0" err="1"/>
              <a:t>loastamine</a:t>
            </a:r>
            <a:r>
              <a:rPr lang="et-EE" dirty="0"/>
              <a:t>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Geoloogiateenistus (geoloogilised uuringud)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KIK (keskkonnaharidus, toetused)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KEMIT (KLIM haldusala infotehnoloogiakeskus)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t-EE" dirty="0"/>
              <a:t>Teadusasutused (TÜ, EMÜ, </a:t>
            </a:r>
            <a:r>
              <a:rPr lang="et-EE" dirty="0" err="1"/>
              <a:t>Taltech</a:t>
            </a:r>
            <a:r>
              <a:rPr lang="et-EE" dirty="0"/>
              <a:t> ja Kestliku maakasutuse tippkeskus)</a:t>
            </a:r>
          </a:p>
        </p:txBody>
      </p:sp>
    </p:spTree>
    <p:extLst>
      <p:ext uri="{BB962C8B-B14F-4D97-AF65-F5344CB8AC3E}">
        <p14:creationId xmlns:p14="http://schemas.microsoft.com/office/powerpoint/2010/main" val="42826889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9F925724-32EF-2327-A0B3-B02D4D165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5" cy="803564"/>
          </a:xfrm>
        </p:spPr>
        <p:txBody>
          <a:bodyPr/>
          <a:lstStyle/>
          <a:p>
            <a:r>
              <a:rPr lang="et-EE" dirty="0"/>
              <a:t>Mullaseaduse protsess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8DD72B2-743B-106F-9A7A-EAF2A7278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58840"/>
            <a:ext cx="10131425" cy="5079614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t-EE" sz="2000" dirty="0"/>
              <a:t>Loome seaduse koostamiseks ja analüüside arutamiseks ning ülevaatamiseks kolm nõukoda:</a:t>
            </a:r>
          </a:p>
          <a:p>
            <a:pPr lvl="0">
              <a:lnSpc>
                <a:spcPct val="200000"/>
              </a:lnSpc>
            </a:pPr>
            <a:r>
              <a:rPr lang="et-EE" sz="20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Mullaseire nõukoda </a:t>
            </a:r>
            <a:r>
              <a:rPr lang="et-EE" sz="2000" b="1" dirty="0"/>
              <a:t>– mullaseire </a:t>
            </a:r>
            <a:r>
              <a:rPr lang="et-EE" sz="2000" b="1" dirty="0" err="1"/>
              <a:t>füüsikalis</a:t>
            </a:r>
            <a:r>
              <a:rPr lang="et-EE" sz="2000" b="1" dirty="0"/>
              <a:t>-keemilised näitajad, elurikkuse teemad;</a:t>
            </a:r>
          </a:p>
          <a:p>
            <a:pPr lvl="0">
              <a:lnSpc>
                <a:spcPct val="200000"/>
              </a:lnSpc>
            </a:pPr>
            <a:r>
              <a:rPr lang="et-EE" sz="20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Maakasutuse- ja maahõivehierarhia nõukoda </a:t>
            </a:r>
            <a:r>
              <a:rPr lang="et-EE" sz="2000" b="1" dirty="0"/>
              <a:t>– maahõive, mulla katmine ja kõrvaldamine ning taastamine, maakasutuse- ja maahõive hierarhia väljatöötamine;</a:t>
            </a:r>
          </a:p>
          <a:p>
            <a:pPr lvl="0">
              <a:lnSpc>
                <a:spcPct val="200000"/>
              </a:lnSpc>
            </a:pPr>
            <a:r>
              <a:rPr lang="et-EE" sz="2000" b="1" dirty="0">
                <a:solidFill>
                  <a:schemeClr val="bg2">
                    <a:lumMod val="60000"/>
                    <a:lumOff val="40000"/>
                  </a:schemeClr>
                </a:solidFill>
              </a:rPr>
              <a:t>Sidusrühmade kaasamise nõukoda </a:t>
            </a:r>
            <a:r>
              <a:rPr lang="et-EE" sz="2000" b="1" dirty="0"/>
              <a:t>– maakasutajad, maaomanikud, </a:t>
            </a:r>
            <a:r>
              <a:rPr lang="et-EE" sz="2000" b="1" dirty="0" err="1"/>
              <a:t>KOV-d</a:t>
            </a:r>
            <a:r>
              <a:rPr lang="et-EE" sz="2000" b="1" dirty="0"/>
              <a:t>, tootjad, keskkonnaorganisatsioonid jt.</a:t>
            </a:r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8111504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6A2F0C0D-0E21-1C0D-CA09-3769C5A28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4458" y="518211"/>
            <a:ext cx="10131425" cy="945573"/>
          </a:xfrm>
        </p:spPr>
        <p:txBody>
          <a:bodyPr/>
          <a:lstStyle/>
          <a:p>
            <a:r>
              <a:rPr lang="et-EE" dirty="0"/>
              <a:t>ajaraam</a:t>
            </a:r>
          </a:p>
        </p:txBody>
      </p:sp>
      <p:graphicFrame>
        <p:nvGraphicFramePr>
          <p:cNvPr id="4" name="Objekt 3">
            <a:extLst>
              <a:ext uri="{FF2B5EF4-FFF2-40B4-BE49-F238E27FC236}">
                <a16:creationId xmlns:a16="http://schemas.microsoft.com/office/drawing/2014/main" id="{A9E6A9BE-620E-60B7-219C-2D8A13A70F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8400905"/>
              </p:ext>
            </p:extLst>
          </p:nvPr>
        </p:nvGraphicFramePr>
        <p:xfrm>
          <a:off x="0" y="2236784"/>
          <a:ext cx="12192000" cy="2384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2443416" imgH="1699365" progId="Excel.Sheet.12">
                  <p:embed/>
                </p:oleObj>
              </mc:Choice>
              <mc:Fallback>
                <p:oleObj name="Worksheet" r:id="rId2" imgW="12443416" imgH="1699365" progId="Excel.Sheet.12">
                  <p:embed/>
                  <p:pic>
                    <p:nvPicPr>
                      <p:cNvPr id="2" name="Objekt 1">
                        <a:extLst>
                          <a:ext uri="{FF2B5EF4-FFF2-40B4-BE49-F238E27FC236}">
                            <a16:creationId xmlns:a16="http://schemas.microsoft.com/office/drawing/2014/main" id="{C8EAACE3-754C-2DCC-701A-489F93C0C7B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0" y="2236784"/>
                        <a:ext cx="12192000" cy="2384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61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0A848-7B56-F1E7-1EC5-9F3647BBE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05643-AF8D-5011-CB97-9E35C76F6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561287"/>
            <a:ext cx="9543888" cy="516796"/>
          </a:xfrm>
        </p:spPr>
        <p:txBody>
          <a:bodyPr>
            <a:noAutofit/>
          </a:bodyPr>
          <a:lstStyle/>
          <a:p>
            <a:r>
              <a:rPr lang="et-EE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Muutuste juhtimine ja eesootavad uuendused (1)</a:t>
            </a:r>
            <a:endParaRPr lang="en-EE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84AD0-E047-DAEA-CA2F-CECDC77701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14</a:t>
            </a:fld>
            <a:endParaRPr lang="en-EE" dirty="0"/>
          </a:p>
        </p:txBody>
      </p:sp>
      <p:sp>
        <p:nvSpPr>
          <p:cNvPr id="8" name="Sisu kohatäide 7">
            <a:extLst>
              <a:ext uri="{FF2B5EF4-FFF2-40B4-BE49-F238E27FC236}">
                <a16:creationId xmlns:a16="http://schemas.microsoft.com/office/drawing/2014/main" id="{5CEB285A-5531-7B13-F975-64F97F5A3A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233486"/>
            <a:ext cx="10163504" cy="5974201"/>
          </a:xfrm>
        </p:spPr>
        <p:txBody>
          <a:bodyPr>
            <a:normAutofit fontScale="55000" lnSpcReduction="20000"/>
          </a:bodyPr>
          <a:lstStyle/>
          <a:p>
            <a:pPr marL="0" lv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1. ETAPP: Ettevalmistused muutusteks ja koostööformaadid (2026)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Protseduuriline: </a:t>
            </a:r>
            <a:r>
              <a:rPr lang="et-EE" altLang="et-EE" sz="3300" b="1" dirty="0">
                <a:latin typeface="Arial" panose="020B0604020202020204" pitchFamily="34" charset="0"/>
              </a:rPr>
              <a:t>Seire, maakasutuse ja maakasutajate ja tootjate nõukodade loomine – ettepanek osalemiseks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Sisutegevused: </a:t>
            </a:r>
            <a:r>
              <a:rPr lang="et-EE" altLang="et-EE" sz="3300" b="1" dirty="0">
                <a:latin typeface="Arial" panose="020B0604020202020204" pitchFamily="34" charset="0"/>
              </a:rPr>
              <a:t>Mullavaldkonna teadus- ja arendustegevuse uuringute tulemuste sidustamine rakendusliku väljundi planeerimine – koostöö töörühmade ja riigiasutuste vahel ja otsused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Sisutegevused ja hanked: </a:t>
            </a:r>
            <a:r>
              <a:rPr lang="et-EE" altLang="et-EE" sz="3300" b="1" dirty="0">
                <a:latin typeface="Arial" panose="020B0604020202020204" pitchFamily="34" charset="0"/>
              </a:rPr>
              <a:t>seire ja maakasutuse hierarhia suuranalüüside algatamine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Õiguslik: </a:t>
            </a:r>
            <a:r>
              <a:rPr lang="et-EE" altLang="et-EE" sz="3300" b="1" dirty="0">
                <a:latin typeface="Arial" panose="020B0604020202020204" pitchFamily="34" charset="0"/>
              </a:rPr>
              <a:t>Mullaseaduse koostamise väljatöötamiskavatsuse abil mullaseaduse põhiprintsiipide kokkulepe 2026 esimeses pooles – nõukodade töö ja avalikud arutelud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3300" b="1" dirty="0">
                <a:solidFill>
                  <a:srgbClr val="FFFF00"/>
                </a:solidFill>
                <a:latin typeface="Arial" panose="020B0604020202020204" pitchFamily="34" charset="0"/>
              </a:rPr>
              <a:t>Koostöö edasiarendus: </a:t>
            </a:r>
            <a:r>
              <a:rPr lang="et-EE" altLang="et-EE" sz="3300" b="1" dirty="0">
                <a:latin typeface="Arial" panose="020B0604020202020204" pitchFamily="34" charset="0"/>
              </a:rPr>
              <a:t>Mulla koostöökogu tegevuse algus ja 2026. a plaan – esimesed kohtumised ja aasta prioriteetide paikapanek</a:t>
            </a:r>
          </a:p>
          <a:p>
            <a:pPr marL="0" lv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</a:pPr>
            <a:endParaRPr lang="et-EE" altLang="et-EE" sz="4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8013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217C30-3874-4A26-EE8F-3C15FA4BC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5B976-C4CB-7800-705E-83FE33787D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6234" y="359411"/>
            <a:ext cx="9543888" cy="516796"/>
          </a:xfrm>
        </p:spPr>
        <p:txBody>
          <a:bodyPr>
            <a:noAutofit/>
          </a:bodyPr>
          <a:lstStyle/>
          <a:p>
            <a:r>
              <a:rPr lang="et-EE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Muutuste juhtimine ja eesootavad uuendused (2)</a:t>
            </a:r>
            <a:endParaRPr lang="en-EE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7EA49-D100-A01B-8719-64D1170E1B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15</a:t>
            </a:fld>
            <a:endParaRPr lang="en-EE" dirty="0"/>
          </a:p>
        </p:txBody>
      </p:sp>
      <p:sp>
        <p:nvSpPr>
          <p:cNvPr id="8" name="Sisu kohatäide 7">
            <a:extLst>
              <a:ext uri="{FF2B5EF4-FFF2-40B4-BE49-F238E27FC236}">
                <a16:creationId xmlns:a16="http://schemas.microsoft.com/office/drawing/2014/main" id="{10CED23C-1C03-826C-A634-75C54B291F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234" y="1208691"/>
            <a:ext cx="11319642" cy="5512784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2. ETAPP: Teadus-arendustegevuse tulemuste lõppfaas, sidustamine ja mullaseaduse eelnõu koostamine (2027)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Teadus-arendustegevus: </a:t>
            </a:r>
            <a:r>
              <a:rPr lang="et-EE" altLang="et-EE" sz="1450" b="1" dirty="0">
                <a:latin typeface="Arial" panose="020B0604020202020204" pitchFamily="34" charset="0"/>
              </a:rPr>
              <a:t>Valmivad seire ja maakasutuse juhtimissüsteem, LULUCF ja õigusanalüüsid, mullastikukaardi sisend on olemas –kokkulepped rakendamiseks ja funktsionaalsuse kujundamiseks (teenusdisain), vajadusel õigusloomeks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Õiguslik: </a:t>
            </a:r>
            <a:r>
              <a:rPr lang="et-EE" altLang="et-EE" sz="1450" b="1" dirty="0">
                <a:latin typeface="Arial" panose="020B0604020202020204" pitchFamily="34" charset="0"/>
              </a:rPr>
              <a:t>Alustatakse mullaseire eelnõu ja seotud regulatsioonide väljatöötamist – kaasamine ja nõukodade panus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Rollijaotus: </a:t>
            </a:r>
            <a:r>
              <a:rPr lang="et-EE" altLang="et-EE" sz="1450" b="1" dirty="0">
                <a:latin typeface="Arial" panose="020B0604020202020204" pitchFamily="34" charset="0"/>
              </a:rPr>
              <a:t>Arutatakse ja otsustatakse mullavaldkonna rakenduslikud elluviijad ja vastutajad – pädev asutus, kaasvastutajad, ressursid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Kliimaeesmärgid: </a:t>
            </a:r>
            <a:r>
              <a:rPr lang="et-EE" altLang="et-EE" sz="1450" b="1" dirty="0">
                <a:latin typeface="Arial" panose="020B0604020202020204" pitchFamily="34" charset="0"/>
              </a:rPr>
              <a:t>Integreeritakse LULUCF analüüsid (mullastikukaart, metsamask, märgalade mask, põllumajandusmaade mask, maakasutuse analüüs, kaugseire jpm) – ekspertide ühine arusaam koosmõjust ja ettepanekud kasutuselevõtuks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Keskkonnaharidus: </a:t>
            </a:r>
            <a:r>
              <a:rPr lang="et-EE" altLang="et-EE" sz="1450" b="1" dirty="0">
                <a:latin typeface="Arial" panose="020B0604020202020204" pitchFamily="34" charset="0"/>
              </a:rPr>
              <a:t>koostöös Haridus- ja Teadusministeeriumi ja Keskkonnainvesteeringute keskus ning nõukojad tegevuste paikapanek – keskkonnahariduse tegevuskava rakendamine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Rahastus: </a:t>
            </a:r>
            <a:r>
              <a:rPr lang="et-EE" altLang="et-EE" sz="1450" b="1" dirty="0">
                <a:latin typeface="Arial" panose="020B0604020202020204" pitchFamily="34" charset="0"/>
              </a:rPr>
              <a:t>Täiendavate rahastusvõimaluste leidmine ja koostöö selle osas – kohustus riigil avalikustada ja mullavaldkonna eest ka seista</a:t>
            </a:r>
          </a:p>
        </p:txBody>
      </p:sp>
    </p:spTree>
    <p:extLst>
      <p:ext uri="{BB962C8B-B14F-4D97-AF65-F5344CB8AC3E}">
        <p14:creationId xmlns:p14="http://schemas.microsoft.com/office/powerpoint/2010/main" val="26448073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84BC5-3254-E24E-EF0B-6114FA7DB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716EB-36F3-A9C1-7F01-70FDA5331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766" y="291402"/>
            <a:ext cx="9543888" cy="516796"/>
          </a:xfrm>
        </p:spPr>
        <p:txBody>
          <a:bodyPr>
            <a:noAutofit/>
          </a:bodyPr>
          <a:lstStyle/>
          <a:p>
            <a:r>
              <a:rPr lang="et-EE" sz="32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Muutuste juhtimine ja eesootavad uuendused (3)</a:t>
            </a:r>
            <a:endParaRPr lang="en-EE" sz="32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61A46-D535-787C-23D0-A54F0D1DAF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9755129-49AE-4A41-9597-34695D8D41C6}" type="slidenum">
              <a:rPr lang="en-EE" smtClean="0"/>
              <a:pPr/>
              <a:t>16</a:t>
            </a:fld>
            <a:endParaRPr lang="en-EE" dirty="0"/>
          </a:p>
        </p:txBody>
      </p:sp>
      <p:sp>
        <p:nvSpPr>
          <p:cNvPr id="8" name="Sisu kohatäide 7">
            <a:extLst>
              <a:ext uri="{FF2B5EF4-FFF2-40B4-BE49-F238E27FC236}">
                <a16:creationId xmlns:a16="http://schemas.microsoft.com/office/drawing/2014/main" id="{C4CFFA23-96AC-F050-0A94-5E107E3F9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766" y="1266817"/>
            <a:ext cx="11340662" cy="4689091"/>
          </a:xfrm>
        </p:spPr>
        <p:txBody>
          <a:bodyPr>
            <a:noAutofit/>
          </a:bodyPr>
          <a:lstStyle/>
          <a:p>
            <a:pPr marL="0" lvl="0" indent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t-EE" altLang="et-EE" sz="1450" b="1" dirty="0">
                <a:solidFill>
                  <a:srgbClr val="FFFF00"/>
                </a:solidFill>
                <a:latin typeface="Arial" panose="020B0604020202020204" pitchFamily="34" charset="0"/>
              </a:rPr>
              <a:t>3. </a:t>
            </a:r>
            <a:r>
              <a:rPr lang="et-EE" alt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ETAPP: Otsustamine ja rakendamine (2028 ja edasi)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Seadustamine: </a:t>
            </a:r>
            <a:r>
              <a:rPr lang="et-EE" altLang="et-EE" sz="1800" b="1" dirty="0">
                <a:latin typeface="Arial" panose="020B0604020202020204" pitchFamily="34" charset="0"/>
              </a:rPr>
              <a:t>Valmis seaduseelnõu liigub Riigikokku ja Euroopa Komisjoni tasandile kinnitamiseks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alt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Elluviimine: </a:t>
            </a:r>
            <a:r>
              <a:rPr lang="et-EE" altLang="et-EE" sz="1800" b="1" dirty="0">
                <a:latin typeface="Arial" panose="020B0604020202020204" pitchFamily="34" charset="0"/>
              </a:rPr>
              <a:t>Uue süsteemi lõplik rakendamine praktikas – koostöö kõigi nõukodadega ja siseriikliku rollijaotuse kinnistumine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Strateegiline pikaajaline plaan: </a:t>
            </a:r>
            <a:r>
              <a:rPr lang="et-EE" sz="1800" b="1" dirty="0">
                <a:latin typeface="Arial" panose="020B0604020202020204" pitchFamily="34" charset="0"/>
              </a:rPr>
              <a:t>lepime kokku, kuhu suunas valdkond pikaajalise sihi vaates prioriteedid seab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Mullaseire ja maakasutuse seire teostamine: </a:t>
            </a:r>
            <a:r>
              <a:rPr lang="et-EE" sz="1800" b="1" dirty="0">
                <a:latin typeface="Arial" panose="020B0604020202020204" pitchFamily="34" charset="0"/>
              </a:rPr>
              <a:t>sisendi koostamise algus 2031 raportiks</a:t>
            </a:r>
          </a:p>
          <a:p>
            <a:pPr lvl="0" eaLnBrk="0" fontAlgn="base" hangingPunct="0">
              <a:lnSpc>
                <a:spcPct val="17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</a:pPr>
            <a:r>
              <a:rPr lang="et-EE" sz="1800" b="1" dirty="0">
                <a:solidFill>
                  <a:srgbClr val="FFFF00"/>
                </a:solidFill>
                <a:latin typeface="Arial" panose="020B0604020202020204" pitchFamily="34" charset="0"/>
              </a:rPr>
              <a:t>Saastatuse analüüs: </a:t>
            </a:r>
            <a:r>
              <a:rPr lang="et-EE" sz="1800" b="1" dirty="0">
                <a:latin typeface="Arial" panose="020B0604020202020204" pitchFamily="34" charset="0"/>
              </a:rPr>
              <a:t>riskipõhise saastuse analüüsi metoodika ja analüüsi ning registri plaan (aega teostada 10 a st kuni 2036)</a:t>
            </a:r>
            <a:endParaRPr lang="et-EE" sz="1800" dirty="0"/>
          </a:p>
        </p:txBody>
      </p:sp>
    </p:spTree>
    <p:extLst>
      <p:ext uri="{BB962C8B-B14F-4D97-AF65-F5344CB8AC3E}">
        <p14:creationId xmlns:p14="http://schemas.microsoft.com/office/powerpoint/2010/main" val="89749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CEAB0BF-88F7-43F7-26E4-05696AC28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VISIOON </a:t>
            </a:r>
          </a:p>
        </p:txBody>
      </p:sp>
      <p:sp>
        <p:nvSpPr>
          <p:cNvPr id="3" name="Sisu kohatäide 2">
            <a:extLst>
              <a:ext uri="{FF2B5EF4-FFF2-40B4-BE49-F238E27FC236}">
                <a16:creationId xmlns:a16="http://schemas.microsoft.com/office/drawing/2014/main" id="{8CD57A8A-416E-0A35-F5AF-C5C41B214F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674" y="1778385"/>
            <a:ext cx="10131425" cy="364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t-EE" sz="2800" dirty="0"/>
              <a:t>Maakasutajad ja maaomanikud, sh riik eeskujuna on mõistnud mullakaitse põhiväärtusi, maakasutusotsused on juhitud ja Eesti mullad säilivad ja tervenevad. </a:t>
            </a:r>
          </a:p>
          <a:p>
            <a:pPr marL="0" indent="0">
              <a:buNone/>
            </a:pPr>
            <a:r>
              <a:rPr lang="et-EE" sz="2800" dirty="0"/>
              <a:t>KOOSTÖÖ </a:t>
            </a:r>
          </a:p>
          <a:p>
            <a:pPr marL="0" indent="0">
              <a:buNone/>
            </a:pPr>
            <a:r>
              <a:rPr lang="et-EE" sz="2800" dirty="0"/>
              <a:t>Mullaseire nõukoda (mulladirektiiv) kohtub vähemalt kord kvartalis ja juhib arutelusid. </a:t>
            </a:r>
          </a:p>
        </p:txBody>
      </p:sp>
    </p:spTree>
    <p:extLst>
      <p:ext uri="{BB962C8B-B14F-4D97-AF65-F5344CB8AC3E}">
        <p14:creationId xmlns:p14="http://schemas.microsoft.com/office/powerpoint/2010/main" val="36129703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09CC3658-58C4-8E12-2080-8517ABAC4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Mullaseire</a:t>
            </a:r>
            <a:r>
              <a:rPr lang="fi-FI" dirty="0"/>
              <a:t> ja mulla </a:t>
            </a:r>
            <a:r>
              <a:rPr lang="fi-FI" dirty="0" err="1"/>
              <a:t>vastupidavuse</a:t>
            </a:r>
            <a:r>
              <a:rPr lang="fi-FI" dirty="0"/>
              <a:t> direktiivi </a:t>
            </a:r>
            <a:r>
              <a:rPr lang="fi-FI" dirty="0" err="1"/>
              <a:t>ülevõtmine</a:t>
            </a:r>
            <a:endParaRPr lang="et-E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E22289F-0F8D-0E0B-8B24-F7A2FC80F5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673972"/>
            <a:ext cx="8950912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Väljatöötamiskavatsus Eesti õigusruumi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Eesmärk: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Kujundada riiklik õigusraamistik, mis vastab EL direktiivile (EL) 2025/2360.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Fookus: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Jätkusuutlik maakasutus, </a:t>
            </a:r>
            <a:r>
              <a:rPr kumimoji="0" lang="et-EE" altLang="et-EE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mullaharimistavad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ja ühtne seiresüsteem.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Tähtaeg: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Direktiivi ülevõtmine peab olema lõpule viidud 2028. aasta detsembriks.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07527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796DEB6C-041F-8D22-D0EF-FD85A24F3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Miks</a:t>
            </a:r>
            <a:r>
              <a:rPr lang="fi-FI" dirty="0"/>
              <a:t> on </a:t>
            </a:r>
            <a:r>
              <a:rPr lang="fi-FI" dirty="0" err="1"/>
              <a:t>muld</a:t>
            </a:r>
            <a:r>
              <a:rPr lang="fi-FI" dirty="0"/>
              <a:t> </a:t>
            </a:r>
            <a:r>
              <a:rPr lang="fi-FI" dirty="0" err="1"/>
              <a:t>oluline</a:t>
            </a:r>
            <a:r>
              <a:rPr lang="fi-FI" dirty="0"/>
              <a:t> ja </a:t>
            </a:r>
            <a:r>
              <a:rPr lang="fi-FI" dirty="0" err="1"/>
              <a:t>milline</a:t>
            </a:r>
            <a:r>
              <a:rPr lang="fi-FI" dirty="0"/>
              <a:t> on probleemi olemus?</a:t>
            </a:r>
            <a:endParaRPr lang="et-E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3FE8536-0CFE-2899-71A6-4BE06B5A7A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855432"/>
            <a:ext cx="9369873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Piiratud loodusvara: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Muld tagab toidu tootmise, vee filtreerimise ja süsiniku sidumise.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Kriitiline seisund: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60–70% EL-i muldadest on degradeerunud või halvenenud seisundis.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Ohud: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Mulla halvenemine mõjutab inimeste tervist, toidu kvaliteeti ja elurikkust.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Eesti prioriteet: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Mullakaitse on võtmetähtsusega toidujulgeoleku ja puhta vee tagamisel.</a:t>
            </a:r>
          </a:p>
        </p:txBody>
      </p:sp>
    </p:spTree>
    <p:extLst>
      <p:ext uri="{BB962C8B-B14F-4D97-AF65-F5344CB8AC3E}">
        <p14:creationId xmlns:p14="http://schemas.microsoft.com/office/powerpoint/2010/main" val="2065849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1E404269-E294-4CDD-B5A5-C9F7E2E5C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EL direktiivi (EL) 2025/2360 põhieesmärgid</a:t>
            </a:r>
            <a:endParaRPr lang="et-EE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A8D9C99-6A6B-FAAB-DAD3-FDD8023B57C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855432"/>
            <a:ext cx="10562507" cy="22224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Visioon 2050: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Saavutada kõigi muldade hea seisund tulevaste põlvede jaoks.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Ühtne seire: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Luuakse üleeuroopaline seirevõrgustik ja raamistik.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Kohalikud väärtused: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Liikmesriigid peavad kehtestama mulla seisundi jälgimiseks läviväärtused.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Andmete kättesaadavus: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Kodanikele ja maakasutajatele tagatakse parem ligipääs mullaandmetele.</a:t>
            </a:r>
          </a:p>
        </p:txBody>
      </p:sp>
    </p:spTree>
    <p:extLst>
      <p:ext uri="{BB962C8B-B14F-4D97-AF65-F5344CB8AC3E}">
        <p14:creationId xmlns:p14="http://schemas.microsoft.com/office/powerpoint/2010/main" val="2648493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A8A640D3-57BD-1915-AC75-87432E93D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Hetkeolukord Eesti mullaseires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305B148-BF26-CA60-6F83-13825056936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2" y="2396973"/>
            <a:ext cx="1041169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Praegune süsteem: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Riiklik keskkonnaseire programm hõlmab umbes 30 püsivaatlusala.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Puudused: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Seire ei kata piisavalt kõiki mullastikuüksusi ega esinda Eesti muldade mitmekesisust (fookus on haritavatel muldadel).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Võrdlus Euroopaga: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Eesti riiklikus seires on punktide hulk oluliselt väiksem kui EL-i LUCAS-mullaseire programmis.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73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D554C05-AA2F-C5AC-86A5-B4F1E77FD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Pakutavad lahendused: Mitteseaduslikud vs Regulatiivsed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0269750-D394-0960-97FB-F72EA95923E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144312"/>
            <a:ext cx="825418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Mitteseaduslikud meetmed: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Teavitustöö ja nõustamisteenuste edendamine.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Keskkonnasõbralike põllumajandustavade toetamine EL-i vahenditest.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Regulatiivsed meetmed: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Mullastikuüksuste ja esinduslike proovivõtukohtade määramine.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Pädevate asutuste (nt Keskkonnaagentuur) määramine kohustuste täitmiseks.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Mullaarhiivi loomine proovide säilitamiseks.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5067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FED1CA79-28C9-909C-472C-33AF975A9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Kavandatavad seadusandlikud muudatused Eestis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B62A5BB-4E85-FA15-872C-2964E2CB0EB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1842975"/>
            <a:ext cx="10382971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Keskkonnaseadustik: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Muudetakse üldosa seadust ja sellega seotud määrusi.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Uued regulatsioonid:</a:t>
            </a: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Mullaseadus kui terviklik raamistik põhimõtetest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Mullaseire andmekogumise protseduurid (füüsikalised, keemilised ja bioloogilised näitajad).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Operatiivsete läviväärtuste ja nende ületamisel rakendatavate tegevuste kord.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Andmete jagamise ja aruandluse vormid EL andmeportaali jaoks.</a:t>
            </a:r>
          </a:p>
          <a:p>
            <a:pPr marL="0" lvl="0" indent="0" defTabSz="91440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lang="fi-FI" dirty="0" err="1">
                <a:latin typeface="Arial" panose="020B0604020202020204" pitchFamily="34" charset="0"/>
              </a:rPr>
              <a:t>Rollid</a:t>
            </a:r>
            <a:r>
              <a:rPr lang="fi-FI" dirty="0">
                <a:latin typeface="Arial" panose="020B0604020202020204" pitchFamily="34" charset="0"/>
              </a:rPr>
              <a:t>: </a:t>
            </a:r>
            <a:r>
              <a:rPr lang="fi-FI" dirty="0" err="1">
                <a:latin typeface="Arial" panose="020B0604020202020204" pitchFamily="34" charset="0"/>
              </a:rPr>
              <a:t>Keskkonnaagentuuri</a:t>
            </a:r>
            <a:r>
              <a:rPr lang="fi-FI" dirty="0">
                <a:latin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</a:rPr>
              <a:t>rolli</a:t>
            </a:r>
            <a:r>
              <a:rPr lang="fi-FI" dirty="0">
                <a:latin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</a:rPr>
              <a:t>tugevdamine</a:t>
            </a:r>
            <a:r>
              <a:rPr lang="fi-FI" dirty="0">
                <a:latin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</a:rPr>
              <a:t>seire</a:t>
            </a:r>
            <a:r>
              <a:rPr lang="fi-FI" dirty="0">
                <a:latin typeface="Arial" panose="020B0604020202020204" pitchFamily="34" charset="0"/>
              </a:rPr>
              <a:t> </a:t>
            </a:r>
            <a:r>
              <a:rPr lang="fi-FI" dirty="0" err="1">
                <a:latin typeface="Arial" panose="020B0604020202020204" pitchFamily="34" charset="0"/>
              </a:rPr>
              <a:t>koordineerimisel</a:t>
            </a:r>
            <a:r>
              <a:rPr lang="et-EE" dirty="0">
                <a:latin typeface="Arial" panose="020B0604020202020204" pitchFamily="34" charset="0"/>
              </a:rPr>
              <a:t>? METK? MARU? PRIA? </a:t>
            </a:r>
            <a:r>
              <a:rPr lang="et-EE" dirty="0" err="1">
                <a:latin typeface="Arial" panose="020B0604020202020204" pitchFamily="34" charset="0"/>
              </a:rPr>
              <a:t>KeA</a:t>
            </a:r>
            <a:r>
              <a:rPr lang="et-EE" dirty="0">
                <a:latin typeface="Arial" panose="020B0604020202020204" pitchFamily="34" charset="0"/>
              </a:rPr>
              <a:t>?</a:t>
            </a:r>
            <a:endParaRPr lang="et-EE" altLang="et-EE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066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:a16="http://schemas.microsoft.com/office/drawing/2014/main" id="{865B3133-23E4-27D6-1B07-E14640A6B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Mõjuanalüüs: Mida muudatused kaasa toovad?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F1A0794-488A-145B-9D6B-3316E219B9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85801" y="2301434"/>
            <a:ext cx="11286459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Sotsiaalne: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Suureneb teadlikkus mulla väärtusest ja paraneb nõustamisteenuste kättesaadavus.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Majanduslik: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Lühiajaliselt: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Kulud seirevõrgustiku, laborite ja personali koolitamiseks.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Pikaajaliselt: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Suurem viljakus ja vähenenud degradatsioon tõstavad maa väärtust,</a:t>
            </a:r>
            <a:r>
              <a:rPr kumimoji="0" lang="et-EE" altLang="et-EE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toidujulgeolekut, ennetatakse uusi kulusid harimisele nii metsas kui põllul (pestitsiidid, väetised jm).</a:t>
            </a: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t-EE" altLang="et-EE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Keskkonnamõju:</a:t>
            </a:r>
            <a:r>
              <a:rPr kumimoji="0" lang="et-EE" altLang="et-E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Parem veemajandus, elurikkuse toetamine ja suurem süsiniku sidumine.</a:t>
            </a:r>
          </a:p>
        </p:txBody>
      </p:sp>
    </p:spTree>
    <p:extLst>
      <p:ext uri="{BB962C8B-B14F-4D97-AF65-F5344CB8AC3E}">
        <p14:creationId xmlns:p14="http://schemas.microsoft.com/office/powerpoint/2010/main" val="2451026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{DB6E0B7D-1D18-4932-B2B9-57A3B5E60039}TFb5ae2469-0bae-4978-b0e0-39dd046150ff7652f4b1-10e28feda553</Template>
  <TotalTime>10586</TotalTime>
  <Words>963</Words>
  <Application>Microsoft Office PowerPoint</Application>
  <PresentationFormat>Laiekraan</PresentationFormat>
  <Paragraphs>101</Paragraphs>
  <Slides>16</Slides>
  <Notes>0</Notes>
  <HiddenSlides>0</HiddenSlides>
  <MMClips>0</MMClips>
  <ScaleCrop>false</ScaleCrop>
  <HeadingPairs>
    <vt:vector size="8" baseType="variant">
      <vt:variant>
        <vt:lpstr>Kasutatud fondid</vt:lpstr>
      </vt:variant>
      <vt:variant>
        <vt:i4>5</vt:i4>
      </vt:variant>
      <vt:variant>
        <vt:lpstr>Kujundus</vt:lpstr>
      </vt:variant>
      <vt:variant>
        <vt:i4>1</vt:i4>
      </vt:variant>
      <vt:variant>
        <vt:lpstr>Manustatud OLE-serverid</vt:lpstr>
      </vt:variant>
      <vt:variant>
        <vt:i4>1</vt:i4>
      </vt:variant>
      <vt:variant>
        <vt:lpstr>Slaidipealkirjad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Roboto Light</vt:lpstr>
      <vt:lpstr>Wingdings</vt:lpstr>
      <vt:lpstr>Celestial</vt:lpstr>
      <vt:lpstr>Worksheet</vt:lpstr>
      <vt:lpstr>Mullaseire ja vastupidavuse direktiiv</vt:lpstr>
      <vt:lpstr>VISIOON </vt:lpstr>
      <vt:lpstr>Mullaseire ja mulla vastupidavuse direktiivi ülevõtmine</vt:lpstr>
      <vt:lpstr>Miks on muld oluline ja milline on probleemi olemus?</vt:lpstr>
      <vt:lpstr>EL direktiivi (EL) 2025/2360 põhieesmärgid</vt:lpstr>
      <vt:lpstr>Hetkeolukord Eesti mullaseires</vt:lpstr>
      <vt:lpstr>Pakutavad lahendused: Mitteseaduslikud vs Regulatiivsed</vt:lpstr>
      <vt:lpstr>Kavandatavad seadusandlikud muudatused Eestis</vt:lpstr>
      <vt:lpstr>Mõjuanalüüs: Mida muudatused kaasa toovad?</vt:lpstr>
      <vt:lpstr>Rakendamise ajakava</vt:lpstr>
      <vt:lpstr>Kaasatud osapooled hetkel</vt:lpstr>
      <vt:lpstr>Mullaseaduse protsess</vt:lpstr>
      <vt:lpstr>ajaraam</vt:lpstr>
      <vt:lpstr>Muutuste juhtimine ja eesootavad uuendused (1)</vt:lpstr>
      <vt:lpstr>Muutuste juhtimine ja eesootavad uuendused (2)</vt:lpstr>
      <vt:lpstr>Muutuste juhtimine ja eesootavad uuendused (3)</vt:lpstr>
    </vt:vector>
  </TitlesOfParts>
  <Company>KeMIT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Mullaseire ja vastupidavuse direktiiv_juhtrühm</dc:title>
  <dc:creator>Aire Rihe</dc:creator>
  <cp:lastModifiedBy>Aire Rihe</cp:lastModifiedBy>
  <cp:revision>30</cp:revision>
  <dcterms:created xsi:type="dcterms:W3CDTF">2026-02-25T05:55:37Z</dcterms:created>
  <dcterms:modified xsi:type="dcterms:W3CDTF">2026-03-30T07:34:36Z</dcterms:modified>
</cp:coreProperties>
</file>